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notesMasterIdLst>
    <p:notesMasterId r:id="rId30"/>
  </p:notesMasterIdLst>
  <p:sldIdLst>
    <p:sldId id="302" r:id="rId2"/>
    <p:sldId id="303" r:id="rId3"/>
    <p:sldId id="315" r:id="rId4"/>
    <p:sldId id="304" r:id="rId5"/>
    <p:sldId id="317" r:id="rId6"/>
    <p:sldId id="305" r:id="rId7"/>
    <p:sldId id="308" r:id="rId8"/>
    <p:sldId id="306" r:id="rId9"/>
    <p:sldId id="265" r:id="rId10"/>
    <p:sldId id="269" r:id="rId11"/>
    <p:sldId id="316" r:id="rId12"/>
    <p:sldId id="311" r:id="rId13"/>
    <p:sldId id="273" r:id="rId14"/>
    <p:sldId id="312" r:id="rId15"/>
    <p:sldId id="299" r:id="rId16"/>
    <p:sldId id="300" r:id="rId17"/>
    <p:sldId id="314" r:id="rId18"/>
    <p:sldId id="274" r:id="rId19"/>
    <p:sldId id="293" r:id="rId20"/>
    <p:sldId id="278" r:id="rId21"/>
    <p:sldId id="280" r:id="rId22"/>
    <p:sldId id="281" r:id="rId23"/>
    <p:sldId id="287" r:id="rId24"/>
    <p:sldId id="319" r:id="rId25"/>
    <p:sldId id="318" r:id="rId26"/>
    <p:sldId id="297" r:id="rId27"/>
    <p:sldId id="298" r:id="rId28"/>
    <p:sldId id="313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1760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D4A6A-8CAE-104E-B15E-608682026E83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7F14F-7ABD-AB41-B10C-D65CA07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514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Ipython</a:t>
            </a:r>
            <a:r>
              <a:rPr lang="en-US" dirty="0" smtClean="0"/>
              <a:t> notebook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7F14F-7ABD-AB41-B10C-D65CA075302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9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 useBgFill="1">
        <p:nvSpPr>
          <p:cNvPr id="13" name="Freeform 12"/>
          <p:cNvSpPr/>
          <p:nvPr/>
        </p:nvSpPr>
        <p:spPr>
          <a:xfrm>
            <a:off x="-8467" y="-16933"/>
            <a:ext cx="8754534" cy="6451600"/>
          </a:xfrm>
          <a:custGeom>
            <a:avLst/>
            <a:gdLst/>
            <a:ahLst/>
            <a:cxnLst/>
            <a:rect l="l" t="t" r="r" b="b"/>
            <a:pathLst>
              <a:path w="8754534" h="6451600">
                <a:moveTo>
                  <a:pt x="8373534" y="0"/>
                </a:moveTo>
                <a:lnTo>
                  <a:pt x="8754534" y="5994400"/>
                </a:lnTo>
                <a:lnTo>
                  <a:pt x="0" y="6451600"/>
                </a:lnTo>
                <a:lnTo>
                  <a:pt x="0" y="0"/>
                </a:lnTo>
                <a:lnTo>
                  <a:pt x="8373534" y="0"/>
                </a:lnTo>
                <a:close/>
              </a:path>
            </a:pathLst>
          </a:cu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22"/>
          <p:cNvSpPr/>
          <p:nvPr/>
        </p:nvSpPr>
        <p:spPr>
          <a:xfrm>
            <a:off x="-10379" y="4445000"/>
            <a:ext cx="8464695" cy="1715811"/>
          </a:xfrm>
          <a:custGeom>
            <a:avLst/>
            <a:gdLst/>
            <a:ahLst/>
            <a:cxnLst/>
            <a:rect l="l" t="t" r="r" b="b"/>
            <a:pathLst>
              <a:path w="8428428" h="1878553">
                <a:moveTo>
                  <a:pt x="0" y="438229"/>
                </a:moveTo>
                <a:lnTo>
                  <a:pt x="8343246" y="0"/>
                </a:lnTo>
                <a:lnTo>
                  <a:pt x="8428428" y="1424838"/>
                </a:lnTo>
                <a:lnTo>
                  <a:pt x="7515" y="1878553"/>
                </a:lnTo>
                <a:lnTo>
                  <a:pt x="0" y="43822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28"/>
          <p:cNvSpPr/>
          <p:nvPr/>
        </p:nvSpPr>
        <p:spPr>
          <a:xfrm>
            <a:off x="-2864" y="0"/>
            <a:ext cx="5811235" cy="321615"/>
          </a:xfrm>
          <a:custGeom>
            <a:avLst/>
            <a:gdLst/>
            <a:ahLst/>
            <a:cxnLst/>
            <a:rect l="l" t="t" r="r" b="b"/>
            <a:pathLst>
              <a:path w="5811235" h="321615">
                <a:moveTo>
                  <a:pt x="0" y="0"/>
                </a:moveTo>
                <a:lnTo>
                  <a:pt x="5811235" y="0"/>
                </a:lnTo>
                <a:lnTo>
                  <a:pt x="1" y="321615"/>
                </a:lnTo>
                <a:cubicBezTo>
                  <a:pt x="1" y="214410"/>
                  <a:pt x="0" y="107205"/>
                  <a:pt x="0" y="0"/>
                </a:cubicBez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29"/>
          <p:cNvSpPr/>
          <p:nvPr/>
        </p:nvSpPr>
        <p:spPr>
          <a:xfrm rot="21420000">
            <a:off x="-170768" y="213023"/>
            <a:ext cx="8480534" cy="5746008"/>
          </a:xfrm>
          <a:custGeom>
            <a:avLst/>
            <a:gdLst/>
            <a:ahLst/>
            <a:cxnLst/>
            <a:rect l="l" t="t" r="r" b="b"/>
            <a:pathLst>
              <a:path w="11307378" h="5746008">
                <a:moveTo>
                  <a:pt x="11270997" y="0"/>
                </a:moveTo>
                <a:lnTo>
                  <a:pt x="11307378" y="5746008"/>
                </a:lnTo>
                <a:lnTo>
                  <a:pt x="1" y="574313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451416" y="668338"/>
            <a:ext cx="7533524" cy="2766528"/>
          </a:xfrm>
        </p:spPr>
        <p:txBody>
          <a:bodyPr anchor="b">
            <a:normAutofit/>
          </a:bodyPr>
          <a:lstStyle>
            <a:lvl1pPr algn="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554462" y="3446830"/>
            <a:ext cx="7512060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3669071" y="4714242"/>
            <a:ext cx="4607740" cy="942356"/>
          </a:xfrm>
        </p:spPr>
        <p:txBody>
          <a:bodyPr/>
          <a:lstStyle>
            <a:lvl1pPr algn="ctr">
              <a:defRPr sz="4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12134" y="4954635"/>
            <a:ext cx="2987069" cy="918361"/>
          </a:xfrm>
        </p:spPr>
        <p:txBody>
          <a:bodyPr vert="horz" lIns="91440" tIns="45720" rIns="91440" bIns="45720" rtlCol="0" anchor="ctr"/>
          <a:lstStyle>
            <a:lvl1pPr algn="r">
              <a:defRPr lang="en-US" sz="42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7401518" y="3819948"/>
            <a:ext cx="680390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  <p:sp>
        <p:nvSpPr>
          <p:cNvPr id="33" name="5-Point Star 32"/>
          <p:cNvSpPr/>
          <p:nvPr/>
        </p:nvSpPr>
        <p:spPr>
          <a:xfrm rot="21420000">
            <a:off x="3121951" y="5057183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3376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106333"/>
            <a:ext cx="7796031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351" y="685800"/>
            <a:ext cx="7794385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702923"/>
            <a:ext cx="7796046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54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77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106333"/>
            <a:ext cx="7796047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73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99" y="685800"/>
            <a:ext cx="7143765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62698" y="3610032"/>
            <a:ext cx="6500967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106334"/>
            <a:ext cx="779766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04280" y="88785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97147" y="290648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062180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1723855"/>
            <a:ext cx="7796030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247468"/>
            <a:ext cx="7796030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937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4352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4352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5967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75966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7785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27785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753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8880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4335" y="2063396"/>
            <a:ext cx="2482596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8880" y="4389288"/>
            <a:ext cx="2482596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805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76999" y="2063396"/>
            <a:ext cx="2482596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76998" y="4389286"/>
            <a:ext cx="2483655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670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26614" y="2063394"/>
            <a:ext cx="2482596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26614" y="4389284"/>
            <a:ext cx="2482596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982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2063396"/>
            <a:ext cx="7796030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94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896" y="685801"/>
            <a:ext cx="1698485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685801"/>
            <a:ext cx="5928323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5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2063396"/>
            <a:ext cx="7796030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3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3742267"/>
            <a:ext cx="7796030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64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766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0" y="2063396"/>
            <a:ext cx="3816536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495478" y="2063396"/>
            <a:ext cx="381490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45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6030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569" y="2063396"/>
            <a:ext cx="3591317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514352" y="2861733"/>
            <a:ext cx="3816534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5340" y="2063396"/>
            <a:ext cx="359667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495477" y="2861733"/>
            <a:ext cx="3816535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87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74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84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32" y="685800"/>
            <a:ext cx="3095145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784600" y="685801"/>
            <a:ext cx="4525781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232" y="2709053"/>
            <a:ext cx="3095146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403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440817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7740" y="1"/>
            <a:ext cx="3162641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2709053"/>
            <a:ext cx="440817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6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19048" y="1"/>
            <a:ext cx="9004013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2063396"/>
            <a:ext cx="7797662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73562" y="5757334"/>
            <a:ext cx="283845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5757334"/>
            <a:ext cx="412478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5341" y="5757334"/>
            <a:ext cx="68039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27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ngus.readthedocs.org/en/2014/code-of-conduct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1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Daily schedule (generally)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537882" y="2002118"/>
            <a:ext cx="8367059" cy="4063403"/>
          </a:xfrm>
        </p:spPr>
        <p:txBody>
          <a:bodyPr>
            <a:noAutofit/>
          </a:bodyPr>
          <a:lstStyle/>
          <a:p>
            <a:pPr>
              <a:spcBef>
                <a:spcPts val="800"/>
              </a:spcBef>
            </a:pPr>
            <a:r>
              <a:rPr lang="en-US" smtClean="0"/>
              <a:t>745-845: </a:t>
            </a:r>
            <a:r>
              <a:rPr lang="en-US" dirty="0" smtClean="0"/>
              <a:t>breakfast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9:15am – lecture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10:30am – tutorial 1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12-1pm - lunch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1:15pm – tutorial 2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3pm – free time!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6-7- dinner (unless noted otherwise)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7pm – tutorial/lecture</a:t>
            </a:r>
            <a:r>
              <a:rPr lang="en-US" dirty="0"/>
              <a:t> </a:t>
            </a:r>
            <a:r>
              <a:rPr lang="en-US" dirty="0" smtClean="0"/>
              <a:t>and/or fun</a:t>
            </a:r>
          </a:p>
          <a:p>
            <a:pPr>
              <a:spcBef>
                <a:spcPts val="8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562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Workshop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All the workshop materials will be openly available forever!</a:t>
            </a:r>
          </a:p>
          <a:p>
            <a:pPr marL="0" indent="0" algn="ctr">
              <a:buNone/>
            </a:pPr>
            <a:r>
              <a:rPr lang="en-US" dirty="0" smtClean="0"/>
              <a:t>(Or at least indefinitely.)</a:t>
            </a:r>
          </a:p>
          <a:p>
            <a:pPr marL="0" indent="0" algn="ctr">
              <a:buNone/>
            </a:pPr>
            <a:r>
              <a:rPr lang="en-US" dirty="0" smtClean="0"/>
              <a:t>You can download them and cherish them forever (I’m happy to show you how</a:t>
            </a:r>
            <a:r>
              <a:rPr lang="en-US" smtClean="0"/>
              <a:t>).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They may not be up to date until ~the lecture/tutorial, though.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759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Something that we don’t talk about enough in this workshop: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Most / best bioinformatics information is online:</a:t>
            </a:r>
          </a:p>
          <a:p>
            <a:r>
              <a:rPr lang="en-US" dirty="0" smtClean="0"/>
              <a:t>Blogs</a:t>
            </a:r>
          </a:p>
          <a:p>
            <a:r>
              <a:rPr lang="en-US" dirty="0" smtClean="0"/>
              <a:t>Twitter</a:t>
            </a:r>
          </a:p>
          <a:p>
            <a:r>
              <a:rPr lang="en-US" dirty="0" err="1" smtClean="0"/>
              <a:t>SeqAnswers</a:t>
            </a:r>
            <a:endParaRPr lang="en-US" dirty="0" smtClean="0"/>
          </a:p>
          <a:p>
            <a:r>
              <a:rPr lang="en-US" dirty="0" err="1" smtClean="0"/>
              <a:t>Biostars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Spend some time poking around while you’re here.  We have some suggestions on the course web site.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01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Written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No night-swimming without a buddy.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I mean it.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90137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of Conduct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angus.readthedocs.org/en/2016/code-of-conduct.html</a:t>
            </a: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 smtClean="0"/>
              <a:t>tl;dr</a:t>
            </a:r>
            <a:r>
              <a:rPr lang="en-US" dirty="0" smtClean="0"/>
              <a:t>? </a:t>
            </a:r>
            <a:r>
              <a:rPr lang="en-US" b="1" dirty="0" smtClean="0"/>
              <a:t>Don’t be a jerk.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I will post Judi Brown Clark’s contact information on the wall shortly.</a:t>
            </a:r>
          </a:p>
          <a:p>
            <a:pPr algn="ctr">
              <a:buNone/>
            </a:pPr>
            <a:r>
              <a:rPr lang="en-US" dirty="0" smtClean="0"/>
              <a:t>Note: this is not because of known prior problems.</a:t>
            </a:r>
          </a:p>
        </p:txBody>
      </p:sp>
    </p:spTree>
    <p:extLst>
      <p:ext uri="{BB962C8B-B14F-4D97-AF65-F5344CB8AC3E}">
        <p14:creationId xmlns:p14="http://schemas.microsoft.com/office/powerpoint/2010/main" val="3655174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Food and drink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Anything group-intended can be purchased by Katie.  Please post it to Slack #shopping.</a:t>
            </a:r>
          </a:p>
          <a:p>
            <a:r>
              <a:rPr lang="en-US" dirty="0" smtClean="0"/>
              <a:t>Katie can also drive you to the market/bank/other place; She’ll probably go every two or three days.</a:t>
            </a:r>
          </a:p>
          <a:p>
            <a:r>
              <a:rPr lang="en-US" dirty="0" smtClean="0"/>
              <a:t>Please don’t ask </a:t>
            </a:r>
            <a:r>
              <a:rPr lang="en-US" dirty="0" err="1" smtClean="0"/>
              <a:t>katie</a:t>
            </a:r>
            <a:r>
              <a:rPr lang="en-US" dirty="0" smtClean="0"/>
              <a:t> to spot you $$.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8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Games and location.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have volleyball, </a:t>
            </a:r>
            <a:r>
              <a:rPr lang="en-US" dirty="0" err="1" smtClean="0"/>
              <a:t>frisbee</a:t>
            </a:r>
            <a:r>
              <a:rPr lang="en-US" dirty="0" smtClean="0"/>
              <a:t>, </a:t>
            </a:r>
            <a:r>
              <a:rPr lang="en-US" dirty="0" err="1" smtClean="0"/>
              <a:t>frisbee</a:t>
            </a:r>
            <a:r>
              <a:rPr lang="en-US" dirty="0" smtClean="0"/>
              <a:t> golf, </a:t>
            </a:r>
            <a:r>
              <a:rPr lang="en-US" dirty="0" err="1" smtClean="0"/>
              <a:t>boche</a:t>
            </a:r>
            <a:r>
              <a:rPr lang="en-US" dirty="0" smtClean="0"/>
              <a:t> </a:t>
            </a:r>
            <a:r>
              <a:rPr lang="en-US" dirty="0" err="1" smtClean="0"/>
              <a:t>balL</a:t>
            </a:r>
            <a:r>
              <a:rPr lang="en-US" dirty="0" smtClean="0"/>
              <a:t>, Foosball </a:t>
            </a:r>
          </a:p>
          <a:p>
            <a:r>
              <a:rPr lang="en-US" dirty="0" smtClean="0"/>
              <a:t>Also cards. Other board games needed?</a:t>
            </a:r>
          </a:p>
          <a:p>
            <a:endParaRPr lang="en-US" dirty="0"/>
          </a:p>
          <a:p>
            <a:r>
              <a:rPr lang="en-US" dirty="0" smtClean="0"/>
              <a:t>There</a:t>
            </a:r>
            <a:r>
              <a:rPr lang="en-US" dirty="0"/>
              <a:t> </a:t>
            </a:r>
            <a:r>
              <a:rPr lang="en-US" dirty="0" smtClean="0"/>
              <a:t>are good places to run, to swim, to hike, to bike, and to fish.</a:t>
            </a:r>
          </a:p>
          <a:p>
            <a:r>
              <a:rPr lang="en-US" dirty="0" smtClean="0"/>
              <a:t>We also have laundry and weight room (?)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994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 time, more generally.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Please be sure to take time off as you need it.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Not only is relaxation important, given the next two weeks, but the networking is also important.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Plus, the TAs and profs need the time off too :&gt;</a:t>
            </a:r>
          </a:p>
        </p:txBody>
      </p:sp>
    </p:spTree>
    <p:extLst>
      <p:ext uri="{BB962C8B-B14F-4D97-AF65-F5344CB8AC3E}">
        <p14:creationId xmlns:p14="http://schemas.microsoft.com/office/powerpoint/2010/main" val="1132731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Unwritten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379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724" y="685800"/>
            <a:ext cx="7797662" cy="1158140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/>
              <a:t>How does this stuff work?</a:t>
            </a:r>
            <a:endParaRPr lang="en-US" sz="36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457200" y="1524000"/>
            <a:ext cx="5363398" cy="4663440"/>
          </a:xfrm>
        </p:spPr>
        <p:txBody>
          <a:bodyPr>
            <a:normAutofit/>
          </a:bodyPr>
          <a:lstStyle/>
          <a:p>
            <a:r>
              <a:rPr lang="en-US" dirty="0" smtClean="0"/>
              <a:t>Typically, you need to run multiple different programs in sequence.</a:t>
            </a:r>
          </a:p>
          <a:p>
            <a:r>
              <a:rPr lang="en-US" dirty="0" smtClean="0"/>
              <a:t>Each program takes in data, in files; and outputs data, in files.</a:t>
            </a:r>
          </a:p>
          <a:p>
            <a:endParaRPr lang="en-US" dirty="0" smtClean="0"/>
          </a:p>
          <a:p>
            <a:r>
              <a:rPr lang="en-US" dirty="0" smtClean="0"/>
              <a:t>(Some programs also produce pretty pictures via the Web.)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800" y="0"/>
            <a:ext cx="24892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Everything’s going to be OK.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This is the 7</a:t>
            </a:r>
            <a:r>
              <a:rPr lang="en-US" baseline="30000" dirty="0" smtClean="0"/>
              <a:t>th</a:t>
            </a:r>
            <a:r>
              <a:rPr lang="en-US" dirty="0" smtClean="0"/>
              <a:t> year we’ve run this course (!!)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You’re in experienced hands.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(I won’t say “good”, necessarily.  But experienced.)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70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</a:t>
            </a:r>
            <a:r>
              <a:rPr lang="en-US" dirty="0" smtClean="0"/>
              <a:t>utomation &amp; computational efficiency matter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You’ll learn to run lots of different programs here.</a:t>
            </a:r>
            <a:endParaRPr lang="en-US" dirty="0"/>
          </a:p>
          <a:p>
            <a:r>
              <a:rPr lang="en-US" dirty="0" smtClean="0"/>
              <a:t>We’ll run into some practical problems:</a:t>
            </a:r>
          </a:p>
          <a:p>
            <a:pPr lvl="1"/>
            <a:r>
              <a:rPr lang="en-US" dirty="0" smtClean="0"/>
              <a:t>Some programs take a long time to run.</a:t>
            </a:r>
          </a:p>
          <a:p>
            <a:pPr lvl="1"/>
            <a:r>
              <a:rPr lang="en-US" dirty="0" smtClean="0"/>
              <a:t>Some programs take many different parameters; which are best?</a:t>
            </a:r>
          </a:p>
          <a:p>
            <a:pPr lvl="1"/>
            <a:r>
              <a:rPr lang="en-US" dirty="0" smtClean="0"/>
              <a:t>Some programs don’t finish on “cheap” hardware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dirty="0" smtClean="0"/>
              <a:t>How do we run many long-running programs? How do we remember what we did? How do we get our programs to finish?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200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“Heuristics”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do computers do when the answer is either really, really hard to compute exactly, or actually impossible?</a:t>
            </a:r>
          </a:p>
          <a:p>
            <a:endParaRPr lang="en-US" dirty="0"/>
          </a:p>
          <a:p>
            <a:r>
              <a:rPr lang="en-US" dirty="0" smtClean="0"/>
              <a:t>They approximate! Or guess!</a:t>
            </a:r>
          </a:p>
          <a:p>
            <a:endParaRPr lang="en-US" dirty="0"/>
          </a:p>
          <a:p>
            <a:r>
              <a:rPr lang="en-US" dirty="0" smtClean="0"/>
              <a:t>The term “heuristic” refers to a guess, or shortcut procedure, that usually returns a pretty good answer.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101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Heuristics come up a lot.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Mapping.</a:t>
            </a:r>
          </a:p>
          <a:p>
            <a:r>
              <a:rPr lang="en-US" dirty="0" smtClean="0"/>
              <a:t>Assembly.</a:t>
            </a:r>
          </a:p>
          <a:p>
            <a:r>
              <a:rPr lang="en-US" dirty="0" smtClean="0"/>
              <a:t>Statistics (Monte Carlo and resampling methods).</a:t>
            </a:r>
          </a:p>
          <a:p>
            <a:r>
              <a:rPr lang="en-US" dirty="0" smtClean="0"/>
              <a:t>Simulations.</a:t>
            </a:r>
          </a:p>
          <a:p>
            <a:endParaRPr lang="en-US" dirty="0"/>
          </a:p>
          <a:p>
            <a:r>
              <a:rPr lang="en-US" dirty="0" smtClean="0"/>
              <a:t>More generally, most “interesting” algorithms involve approximations and shortcuts.  When are they (in)appropriate for your task?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624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Bioinformatics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best mapper/assembler/read trimmer/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What parameters should I use</a:t>
            </a:r>
          </a:p>
          <a:p>
            <a:r>
              <a:rPr lang="en-US" dirty="0" smtClean="0"/>
              <a:t>How much data do I need</a:t>
            </a:r>
          </a:p>
          <a:p>
            <a:r>
              <a:rPr lang="en-US" dirty="0" smtClean="0"/>
              <a:t>Bigger computer  == Faster results?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9170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I’ll literally die if I don</a:t>
            </a:r>
            <a:r>
              <a:rPr lang="mr-IN" dirty="0" smtClean="0"/>
              <a:t>’</a:t>
            </a:r>
            <a:r>
              <a:rPr lang="en-US" dirty="0" smtClean="0"/>
              <a:t>t learn this within 2 weeks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7761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Concluding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There’s what you can do today, computationally, with existing programs.  This is often limited by our time, experience, etc.</a:t>
            </a:r>
            <a:endParaRPr lang="en-US" dirty="0"/>
          </a:p>
          <a:p>
            <a:r>
              <a:rPr lang="en-US" dirty="0" smtClean="0"/>
              <a:t>There’s what you could, in theory, do with the data you had.  This is the upper limit on your accuracy.</a:t>
            </a:r>
            <a:endParaRPr lang="en-US" dirty="0"/>
          </a:p>
          <a:p>
            <a:r>
              <a:rPr lang="en-US" dirty="0" smtClean="0"/>
              <a:t>Figuring out the difference is one of the main reasons you’re here :)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808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 and materials!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Slack</a:t>
            </a:r>
          </a:p>
          <a:p>
            <a:r>
              <a:rPr lang="en-US" dirty="0" smtClean="0"/>
              <a:t>Twitter: #ngs2016; I’m @</a:t>
            </a:r>
            <a:r>
              <a:rPr lang="en-US" dirty="0" err="1" smtClean="0"/>
              <a:t>macmanes</a:t>
            </a:r>
            <a:endParaRPr lang="en-US" dirty="0" smtClean="0"/>
          </a:p>
          <a:p>
            <a:r>
              <a:rPr lang="en-US" dirty="0" smtClean="0"/>
              <a:t>Facebook group??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484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the </a:t>
            </a:r>
            <a:r>
              <a:rPr lang="en-US" dirty="0" err="1" smtClean="0"/>
              <a:t>stickies</a:t>
            </a:r>
            <a:r>
              <a:rPr lang="en-US" dirty="0" smtClean="0"/>
              <a:t>, Luke…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7830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Any questions or comments?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83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Everything’s going to be OK.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Number of emergency room trips: 1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Let’s avoid incrementing that number…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728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matt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asst</a:t>
            </a:r>
            <a:r>
              <a:rPr lang="en-US" dirty="0"/>
              <a:t> professor in Genome enabled biology. University of New </a:t>
            </a:r>
            <a:r>
              <a:rPr lang="en-US" dirty="0" err="1"/>
              <a:t>hampshire</a:t>
            </a:r>
            <a:r>
              <a:rPr lang="en-US" dirty="0"/>
              <a:t>.</a:t>
            </a:r>
          </a:p>
          <a:p>
            <a:r>
              <a:rPr lang="en-US" dirty="0" smtClean="0"/>
              <a:t>Background: evolutionary biology, genomics, bioinformatics, Mammalogy, Renal physiology, Nursing (hope this won’t come in handy).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374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meg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2063396"/>
            <a:ext cx="4917578" cy="3311189"/>
          </a:xfrm>
        </p:spPr>
        <p:txBody>
          <a:bodyPr/>
          <a:lstStyle/>
          <a:p>
            <a:r>
              <a:rPr lang="en-US" dirty="0" smtClean="0"/>
              <a:t>Assistant professor at university of Tennessee, Knoxville in agricultural bioinformatics</a:t>
            </a:r>
          </a:p>
          <a:p>
            <a:r>
              <a:rPr lang="en-US" dirty="0" smtClean="0"/>
              <a:t>Hardwood tree genomics, genome community database construction (</a:t>
            </a:r>
            <a:r>
              <a:rPr lang="en-US" dirty="0" err="1" smtClean="0"/>
              <a:t>hardwoodgenomics.org</a:t>
            </a:r>
            <a:r>
              <a:rPr lang="en-US" dirty="0" smtClean="0"/>
              <a:t>), plant stress physiology</a:t>
            </a:r>
          </a:p>
          <a:p>
            <a:endParaRPr lang="en-US" dirty="0"/>
          </a:p>
        </p:txBody>
      </p:sp>
      <p:pic>
        <p:nvPicPr>
          <p:cNvPr id="4" name="Picture 3" descr="IMG_104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t="4003" b="16422"/>
          <a:stretch/>
        </p:blipFill>
        <p:spPr>
          <a:xfrm>
            <a:off x="5431929" y="2063396"/>
            <a:ext cx="3025519" cy="253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41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Family!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956" y="-30469"/>
            <a:ext cx="3942684" cy="52569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1" y="2341695"/>
            <a:ext cx="3853346" cy="289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138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Others in the room: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Torsten</a:t>
            </a:r>
            <a:r>
              <a:rPr lang="en-US" dirty="0" smtClean="0"/>
              <a:t> </a:t>
            </a:r>
            <a:r>
              <a:rPr lang="en-US" dirty="0" err="1" smtClean="0"/>
              <a:t>seeman</a:t>
            </a:r>
            <a:r>
              <a:rPr lang="en-US" dirty="0" smtClean="0"/>
              <a:t> (AUS)</a:t>
            </a:r>
          </a:p>
          <a:p>
            <a:r>
              <a:rPr lang="en-US" dirty="0" smtClean="0"/>
              <a:t>Amanda Charbonneau (MSU)</a:t>
            </a:r>
          </a:p>
          <a:p>
            <a:r>
              <a:rPr lang="en-US" dirty="0" smtClean="0"/>
              <a:t>Lisa Cohen (UC Davis)</a:t>
            </a:r>
          </a:p>
          <a:p>
            <a:r>
              <a:rPr lang="en-US" dirty="0" smtClean="0"/>
              <a:t>Ming (??)</a:t>
            </a:r>
          </a:p>
          <a:p>
            <a:r>
              <a:rPr lang="en-US" dirty="0" smtClean="0"/>
              <a:t>Kate MacManes (UNH)</a:t>
            </a:r>
          </a:p>
        </p:txBody>
      </p:sp>
    </p:spTree>
    <p:extLst>
      <p:ext uri="{BB962C8B-B14F-4D97-AF65-F5344CB8AC3E}">
        <p14:creationId xmlns:p14="http://schemas.microsoft.com/office/powerpoint/2010/main" val="3819599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the goals of this workshop?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n-US" dirty="0" smtClean="0"/>
              <a:t>Expose you all to a bunch of approaches and ideas and details.</a:t>
            </a:r>
          </a:p>
          <a:p>
            <a:pPr marL="457200" indent="-457200">
              <a:buAutoNum type="arabicPeriod"/>
            </a:pPr>
            <a:r>
              <a:rPr lang="en-US" dirty="0" smtClean="0"/>
              <a:t>Expose you to a particular way of </a:t>
            </a:r>
            <a:r>
              <a:rPr lang="en-US" i="1" dirty="0" smtClean="0"/>
              <a:t>thinking.</a:t>
            </a:r>
          </a:p>
          <a:p>
            <a:pPr marL="457200" indent="-457200">
              <a:buAutoNum type="arabicPeriod"/>
            </a:pPr>
            <a:r>
              <a:rPr lang="en-US" dirty="0" smtClean="0"/>
              <a:t>Train you in a particular way of </a:t>
            </a:r>
            <a:r>
              <a:rPr lang="en-US" i="1" dirty="0" smtClean="0"/>
              <a:t>learning</a:t>
            </a:r>
            <a:r>
              <a:rPr lang="en-US" dirty="0" smtClean="0"/>
              <a:t> and </a:t>
            </a:r>
            <a:r>
              <a:rPr lang="en-US" i="1" dirty="0" smtClean="0"/>
              <a:t>doing</a:t>
            </a:r>
            <a:r>
              <a:rPr lang="en-US" dirty="0" smtClean="0"/>
              <a:t>.</a:t>
            </a:r>
          </a:p>
          <a:p>
            <a:pPr marL="457200" indent="-457200">
              <a:buAutoNum type="arabicPeriod"/>
            </a:pPr>
            <a:r>
              <a:rPr lang="en-US" dirty="0" smtClean="0"/>
              <a:t>Networking!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At the </a:t>
            </a:r>
            <a:r>
              <a:rPr lang="en-US" i="1" dirty="0" smtClean="0"/>
              <a:t>worst</a:t>
            </a:r>
            <a:r>
              <a:rPr lang="en-US" dirty="0" smtClean="0"/>
              <a:t>, you will find out you know more (or less) than you thought.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93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approach.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Provide a safe &amp; welcoming place to experiment.</a:t>
            </a:r>
          </a:p>
          <a:p>
            <a:r>
              <a:rPr lang="en-US" dirty="0" smtClean="0"/>
              <a:t>Lots and lots of help (in the form of Ta’s)</a:t>
            </a:r>
          </a:p>
          <a:p>
            <a:r>
              <a:rPr lang="en-US" dirty="0" smtClean="0"/>
              <a:t>Provide lots of data sets, tools, scripts.</a:t>
            </a:r>
          </a:p>
          <a:p>
            <a:r>
              <a:rPr lang="en-US" dirty="0" smtClean="0"/>
              <a:t>Research specific help as possible.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6189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Franklin Gothic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950</TotalTime>
  <Words>929</Words>
  <Application>Microsoft Macintosh PowerPoint</Application>
  <PresentationFormat>On-screen Show (4:3)</PresentationFormat>
  <Paragraphs>131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Franklin Gothic Book</vt:lpstr>
      <vt:lpstr>Franklin Gothic Medium</vt:lpstr>
      <vt:lpstr>Mangal</vt:lpstr>
      <vt:lpstr>Main Event</vt:lpstr>
      <vt:lpstr>Welcome!</vt:lpstr>
      <vt:lpstr>Everything’s going to be OK.</vt:lpstr>
      <vt:lpstr>Everything’s going to be OK.</vt:lpstr>
      <vt:lpstr>Introducing matt</vt:lpstr>
      <vt:lpstr>Introducing meg</vt:lpstr>
      <vt:lpstr>Family!</vt:lpstr>
      <vt:lpstr>Others in the room:</vt:lpstr>
      <vt:lpstr>What are the goals of this workshop?</vt:lpstr>
      <vt:lpstr>Our approach.</vt:lpstr>
      <vt:lpstr>Daily schedule (generally)</vt:lpstr>
      <vt:lpstr>Workshop materials</vt:lpstr>
      <vt:lpstr>Something that we don’t talk about enough in this workshop:</vt:lpstr>
      <vt:lpstr>Written rules</vt:lpstr>
      <vt:lpstr>Code of Conduct</vt:lpstr>
      <vt:lpstr>Food and drink</vt:lpstr>
      <vt:lpstr>Games and location.</vt:lpstr>
      <vt:lpstr>Free time, more generally.</vt:lpstr>
      <vt:lpstr>Unwritten rules</vt:lpstr>
      <vt:lpstr>How does this stuff work?</vt:lpstr>
      <vt:lpstr>Automation &amp; computational efficiency matter</vt:lpstr>
      <vt:lpstr>“Heuristics”</vt:lpstr>
      <vt:lpstr>Heuristics come up a lot.</vt:lpstr>
      <vt:lpstr>Experimental Bioinformatics</vt:lpstr>
      <vt:lpstr>I’ll literally die if I don’t learn this within 2 weeks… </vt:lpstr>
      <vt:lpstr>Concluding thoughts</vt:lpstr>
      <vt:lpstr>Process and materials!</vt:lpstr>
      <vt:lpstr>Use the stickies, Luke…</vt:lpstr>
      <vt:lpstr>Any questions or comments?</vt:lpstr>
    </vt:vector>
  </TitlesOfParts>
  <Company>MSU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(slightly delayed) Welcome lecture</dc:title>
  <dc:creator>C. Titus Brown</dc:creator>
  <cp:lastModifiedBy>Matthew MacManes</cp:lastModifiedBy>
  <cp:revision>42</cp:revision>
  <cp:lastPrinted>2015-08-10T15:37:42Z</cp:lastPrinted>
  <dcterms:created xsi:type="dcterms:W3CDTF">2013-06-11T11:08:27Z</dcterms:created>
  <dcterms:modified xsi:type="dcterms:W3CDTF">2016-08-08T15:10:20Z</dcterms:modified>
</cp:coreProperties>
</file>

<file path=docProps/thumbnail.jpeg>
</file>